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9" r:id="rId3"/>
    <p:sldId id="259" r:id="rId4"/>
    <p:sldId id="258" r:id="rId5"/>
    <p:sldId id="262" r:id="rId6"/>
    <p:sldId id="270" r:id="rId7"/>
    <p:sldId id="266" r:id="rId8"/>
    <p:sldId id="281" r:id="rId9"/>
    <p:sldId id="280" r:id="rId10"/>
    <p:sldId id="282" r:id="rId11"/>
    <p:sldId id="275" r:id="rId12"/>
    <p:sldId id="283" r:id="rId13"/>
    <p:sldId id="284" r:id="rId14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D89"/>
    <a:srgbClr val="00A650"/>
    <a:srgbClr val="C1FAB4"/>
    <a:srgbClr val="A9E559"/>
    <a:srgbClr val="619428"/>
    <a:srgbClr val="7E7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 autoAdjust="0"/>
    <p:restoredTop sz="91421" autoAdjust="0"/>
  </p:normalViewPr>
  <p:slideViewPr>
    <p:cSldViewPr>
      <p:cViewPr>
        <p:scale>
          <a:sx n="70" d="100"/>
          <a:sy n="70" d="100"/>
        </p:scale>
        <p:origin x="-1938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cattle</c:v>
                </c:pt>
              </c:strCache>
            </c:strRef>
          </c:tx>
          <c:spPr>
            <a:solidFill>
              <a:srgbClr val="00A650"/>
            </a:solidFill>
          </c:spPr>
          <c:invertIfNegative val="0"/>
          <c:cat>
            <c:strRef>
              <c:f>Tabelle1!$A$2:$A$12</c:f>
              <c:strCache>
                <c:ptCount val="11"/>
                <c:pt idx="0">
                  <c:v>95</c:v>
                </c:pt>
                <c:pt idx="1">
                  <c:v>00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</c:strCache>
            </c:strRef>
          </c:cat>
          <c:val>
            <c:numRef>
              <c:f>Tabelle1!$B$2:$B$12</c:f>
              <c:numCache>
                <c:formatCode>_-* #,##0\ _€_-;\-* #,##0\ _€_-;_-* "-"??\ _€_-;_-@_-</c:formatCode>
                <c:ptCount val="11"/>
                <c:pt idx="0">
                  <c:v>15890</c:v>
                </c:pt>
                <c:pt idx="1">
                  <c:v>14568</c:v>
                </c:pt>
                <c:pt idx="2">
                  <c:v>12918</c:v>
                </c:pt>
                <c:pt idx="3">
                  <c:v>12677</c:v>
                </c:pt>
                <c:pt idx="4">
                  <c:v>12707</c:v>
                </c:pt>
                <c:pt idx="5">
                  <c:v>12987</c:v>
                </c:pt>
                <c:pt idx="6">
                  <c:v>12897</c:v>
                </c:pt>
                <c:pt idx="7">
                  <c:v>12706</c:v>
                </c:pt>
                <c:pt idx="8">
                  <c:v>12527</c:v>
                </c:pt>
                <c:pt idx="9">
                  <c:v>12507</c:v>
                </c:pt>
                <c:pt idx="10">
                  <c:v>12686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dairy cows</c:v>
                </c:pt>
              </c:strCache>
            </c:strRef>
          </c:tx>
          <c:spPr>
            <a:solidFill>
              <a:srgbClr val="619428"/>
            </a:solidFill>
          </c:spPr>
          <c:invertIfNegative val="0"/>
          <c:cat>
            <c:strRef>
              <c:f>Tabelle1!$A$2:$A$12</c:f>
              <c:strCache>
                <c:ptCount val="11"/>
                <c:pt idx="0">
                  <c:v>95</c:v>
                </c:pt>
                <c:pt idx="1">
                  <c:v>00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</c:strCache>
            </c:strRef>
          </c:cat>
          <c:val>
            <c:numRef>
              <c:f>Tabelle1!$C$2:$C$12</c:f>
              <c:numCache>
                <c:formatCode>_-* #,##0\ _€_-;\-* #,##0\ _€_-;_-* "-"??\ _€_-;_-@_-</c:formatCode>
                <c:ptCount val="11"/>
                <c:pt idx="0">
                  <c:v>5229</c:v>
                </c:pt>
                <c:pt idx="1">
                  <c:v>4564</c:v>
                </c:pt>
                <c:pt idx="2">
                  <c:v>4164</c:v>
                </c:pt>
                <c:pt idx="3">
                  <c:v>4054</c:v>
                </c:pt>
                <c:pt idx="4">
                  <c:v>4087</c:v>
                </c:pt>
                <c:pt idx="5">
                  <c:v>4229</c:v>
                </c:pt>
                <c:pt idx="6">
                  <c:v>4169</c:v>
                </c:pt>
                <c:pt idx="7">
                  <c:v>4182</c:v>
                </c:pt>
                <c:pt idx="8">
                  <c:v>4190</c:v>
                </c:pt>
                <c:pt idx="9">
                  <c:v>4191</c:v>
                </c:pt>
                <c:pt idx="10">
                  <c:v>4267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beef cattle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Tabelle1!$A$2:$A$12</c:f>
              <c:strCache>
                <c:ptCount val="11"/>
                <c:pt idx="0">
                  <c:v>95</c:v>
                </c:pt>
                <c:pt idx="1">
                  <c:v>00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</c:strCache>
            </c:strRef>
          </c:cat>
          <c:val>
            <c:numRef>
              <c:f>Tabelle1!$D$2:$D$12</c:f>
              <c:numCache>
                <c:formatCode>_-* #,##0\ _€_-;\-* #,##0\ _€_-;_-* "-"??\ _€_-;_-@_-</c:formatCode>
                <c:ptCount val="11"/>
                <c:pt idx="0">
                  <c:v>570</c:v>
                </c:pt>
                <c:pt idx="1">
                  <c:v>719</c:v>
                </c:pt>
                <c:pt idx="2">
                  <c:v>649</c:v>
                </c:pt>
                <c:pt idx="3">
                  <c:v>655</c:v>
                </c:pt>
                <c:pt idx="4">
                  <c:v>670</c:v>
                </c:pt>
                <c:pt idx="5">
                  <c:v>733</c:v>
                </c:pt>
                <c:pt idx="6">
                  <c:v>730</c:v>
                </c:pt>
                <c:pt idx="7">
                  <c:v>707</c:v>
                </c:pt>
                <c:pt idx="8">
                  <c:v>684</c:v>
                </c:pt>
                <c:pt idx="9">
                  <c:v>672</c:v>
                </c:pt>
                <c:pt idx="10">
                  <c:v>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4811776"/>
        <c:axId val="4813952"/>
      </c:barChart>
      <c:catAx>
        <c:axId val="481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years</a:t>
                </a:r>
                <a:endParaRPr lang="de-DE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GB" noProof="0"/>
            </a:pPr>
            <a:endParaRPr lang="de-DE"/>
          </a:p>
        </c:txPr>
        <c:crossAx val="4813952"/>
        <c:crosses val="autoZero"/>
        <c:auto val="1"/>
        <c:lblAlgn val="ctr"/>
        <c:lblOffset val="100"/>
        <c:noMultiLvlLbl val="0"/>
      </c:catAx>
      <c:valAx>
        <c:axId val="48139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cattle</a:t>
                </a:r>
                <a:r>
                  <a:rPr lang="de-DE" baseline="0" dirty="0" smtClean="0"/>
                  <a:t> </a:t>
                </a:r>
                <a:r>
                  <a:rPr lang="de-DE" dirty="0" smtClean="0"/>
                  <a:t>in 1.000</a:t>
                </a:r>
                <a:endParaRPr lang="de-DE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811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650"/>
            </a:solidFill>
          </c:spPr>
          <c:invertIfNegative val="0"/>
          <c:cat>
            <c:strRef>
              <c:f>Tabelle1!$A$2:$A$7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Tabelle1!$B$2:$B$7</c:f>
              <c:numCache>
                <c:formatCode>0</c:formatCode>
                <c:ptCount val="6"/>
                <c:pt idx="0">
                  <c:v>187000</c:v>
                </c:pt>
                <c:pt idx="1">
                  <c:v>181000</c:v>
                </c:pt>
                <c:pt idx="2">
                  <c:v>175000</c:v>
                </c:pt>
                <c:pt idx="3" formatCode="General">
                  <c:v>168000</c:v>
                </c:pt>
                <c:pt idx="4" formatCode="General">
                  <c:v>162000</c:v>
                </c:pt>
                <c:pt idx="5" formatCode="General">
                  <c:v>158000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753920"/>
        <c:axId val="32755712"/>
      </c:barChart>
      <c:catAx>
        <c:axId val="327539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2755712"/>
        <c:crosses val="autoZero"/>
        <c:auto val="1"/>
        <c:lblAlgn val="ctr"/>
        <c:lblOffset val="100"/>
        <c:noMultiLvlLbl val="0"/>
      </c:catAx>
      <c:valAx>
        <c:axId val="32755712"/>
        <c:scaling>
          <c:orientation val="minMax"/>
          <c:max val="200000"/>
          <c:min val="1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Cattle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farms</a:t>
                </a:r>
                <a:endParaRPr lang="de-DE" dirty="0"/>
              </a:p>
            </c:rich>
          </c:tx>
          <c:layout/>
          <c:overlay val="0"/>
        </c:title>
        <c:numFmt formatCode="#,##0" sourceLinked="0"/>
        <c:majorTickMark val="out"/>
        <c:minorTickMark val="out"/>
        <c:tickLblPos val="nextTo"/>
        <c:crossAx val="32753920"/>
        <c:crosses val="autoZero"/>
        <c:crossBetween val="between"/>
        <c:majorUnit val="2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number of cattle</c:v>
                </c:pt>
              </c:strCache>
            </c:strRef>
          </c:tx>
          <c:spPr>
            <a:solidFill>
              <a:srgbClr val="00A650"/>
            </a:solidFill>
          </c:spPr>
          <c:invertIfNegative val="0"/>
          <c:cat>
            <c:strRef>
              <c:f>Tabelle1!$A$2:$A$7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12987</c:v>
                </c:pt>
                <c:pt idx="1">
                  <c:v>12897</c:v>
                </c:pt>
                <c:pt idx="2">
                  <c:v>12706</c:v>
                </c:pt>
                <c:pt idx="3">
                  <c:v>12527</c:v>
                </c:pt>
                <c:pt idx="4" formatCode="General">
                  <c:v>12507</c:v>
                </c:pt>
                <c:pt idx="5">
                  <c:v>12686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763264"/>
        <c:axId val="31933568"/>
      </c:barChart>
      <c:catAx>
        <c:axId val="3276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31933568"/>
        <c:crosses val="autoZero"/>
        <c:auto val="1"/>
        <c:lblAlgn val="ctr"/>
        <c:lblOffset val="100"/>
        <c:noMultiLvlLbl val="0"/>
      </c:catAx>
      <c:valAx>
        <c:axId val="31933568"/>
        <c:scaling>
          <c:orientation val="minMax"/>
          <c:max val="14000"/>
          <c:min val="1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cattle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thds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/>
          <c:overlay val="0"/>
        </c:title>
        <c:numFmt formatCode="#,##0" sourceLinked="1"/>
        <c:majorTickMark val="out"/>
        <c:minorTickMark val="out"/>
        <c:tickLblPos val="nextTo"/>
        <c:crossAx val="32763264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6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EB111B7-361D-4083-A391-0BE8A28301C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1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6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01ECA4B-E703-4503-801C-BAC8F661DFF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03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7795"/>
          <a:stretch/>
        </p:blipFill>
        <p:spPr bwMode="auto">
          <a:xfrm>
            <a:off x="21455" y="44624"/>
            <a:ext cx="131018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33600"/>
            <a:ext cx="8280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2291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423863" y="3860800"/>
            <a:ext cx="8280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85763" y="1201738"/>
            <a:ext cx="8353425" cy="0"/>
          </a:xfrm>
          <a:prstGeom prst="line">
            <a:avLst/>
          </a:prstGeom>
          <a:noFill/>
          <a:ln w="57150">
            <a:solidFill>
              <a:srgbClr val="00A6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293" name="Picture 5" descr="adr_logo_RGB_gross_rech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7740650" y="44450"/>
            <a:ext cx="1331913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85763" y="1201738"/>
            <a:ext cx="8353425" cy="0"/>
          </a:xfrm>
          <a:prstGeom prst="line">
            <a:avLst/>
          </a:prstGeom>
          <a:noFill/>
          <a:ln w="57150">
            <a:solidFill>
              <a:srgbClr val="00A6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19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404813"/>
            <a:ext cx="2100262" cy="61198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4163" y="404813"/>
            <a:ext cx="6149975" cy="61198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5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85763" y="1201738"/>
            <a:ext cx="8353425" cy="0"/>
          </a:xfrm>
          <a:prstGeom prst="line">
            <a:avLst/>
          </a:prstGeom>
          <a:noFill/>
          <a:ln w="57150">
            <a:solidFill>
              <a:srgbClr val="00A6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45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481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385763" y="1201738"/>
            <a:ext cx="8353425" cy="0"/>
          </a:xfrm>
          <a:prstGeom prst="line">
            <a:avLst/>
          </a:prstGeom>
          <a:noFill/>
          <a:ln w="57150">
            <a:solidFill>
              <a:srgbClr val="00A6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00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85763" y="1201738"/>
            <a:ext cx="8353425" cy="0"/>
          </a:xfrm>
          <a:prstGeom prst="line">
            <a:avLst/>
          </a:prstGeom>
          <a:noFill/>
          <a:ln w="57150">
            <a:solidFill>
              <a:srgbClr val="00A6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19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385763" y="1201738"/>
            <a:ext cx="8353425" cy="0"/>
          </a:xfrm>
          <a:prstGeom prst="line">
            <a:avLst/>
          </a:prstGeom>
          <a:noFill/>
          <a:ln w="57150">
            <a:solidFill>
              <a:srgbClr val="00A6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74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34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539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546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7795"/>
          <a:stretch/>
        </p:blipFill>
        <p:spPr bwMode="auto">
          <a:xfrm>
            <a:off x="21455" y="44624"/>
            <a:ext cx="131018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404813"/>
            <a:ext cx="655347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1032" name="Picture 8" descr="adr_logo_RGB_gross_recht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7740650" y="44450"/>
            <a:ext cx="1331913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Cattle</a:t>
            </a:r>
            <a:r>
              <a:rPr lang="de-DE" dirty="0" smtClean="0"/>
              <a:t> </a:t>
            </a:r>
            <a:r>
              <a:rPr lang="de-DE" dirty="0" err="1" smtClean="0"/>
              <a:t>Breeding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b="1" dirty="0" smtClean="0"/>
              <a:t>Bianca Lind</a:t>
            </a:r>
          </a:p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German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Cattle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Breeders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‘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Federation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German Beef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Cattle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Breeders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‘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Federation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Bonn, Germany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breeds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ADR code for breeds (</a:t>
            </a:r>
            <a:r>
              <a:rPr lang="en-GB" sz="2800" dirty="0" err="1" smtClean="0"/>
              <a:t>Rasseschlüssel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Galloway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Belted Galloway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White Galloway</a:t>
            </a:r>
          </a:p>
        </p:txBody>
      </p:sp>
    </p:spTree>
    <p:extLst>
      <p:ext uri="{BB962C8B-B14F-4D97-AF65-F5344CB8AC3E}">
        <p14:creationId xmlns:p14="http://schemas.microsoft.com/office/powerpoint/2010/main" val="8951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r="14391"/>
          <a:stretch/>
        </p:blipFill>
        <p:spPr>
          <a:xfrm rot="5400000">
            <a:off x="3410685" y="2997347"/>
            <a:ext cx="3355872" cy="277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en-GB" dirty="0" smtClean="0"/>
              <a:t>demands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6" y="1340768"/>
            <a:ext cx="378278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54" y="4682192"/>
            <a:ext cx="3171825" cy="2109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99252"/>
            <a:ext cx="2408885" cy="241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3" y="4206495"/>
            <a:ext cx="2366462" cy="239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lipse 2"/>
          <p:cNvSpPr/>
          <p:nvPr/>
        </p:nvSpPr>
        <p:spPr>
          <a:xfrm>
            <a:off x="576365" y="4682192"/>
            <a:ext cx="4168080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smtClean="0">
                <a:latin typeface="Calibri" panose="020F0502020204030204" pitchFamily="34" charset="0"/>
              </a:rPr>
              <a:t>political </a:t>
            </a:r>
            <a:r>
              <a:rPr lang="de-DE" sz="2800" dirty="0" err="1" smtClean="0">
                <a:latin typeface="Calibri" panose="020F0502020204030204" pitchFamily="34" charset="0"/>
              </a:rPr>
              <a:t>conditions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491880" y="2240868"/>
            <a:ext cx="3456384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latin typeface="Calibri" panose="020F0502020204030204" pitchFamily="34" charset="0"/>
              </a:rPr>
              <a:t>a</a:t>
            </a:r>
            <a:r>
              <a:rPr lang="de-DE" sz="2800" dirty="0" err="1" smtClean="0">
                <a:latin typeface="Calibri" panose="020F0502020204030204" pitchFamily="34" charset="0"/>
              </a:rPr>
              <a:t>nimal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welfare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51519" y="3272072"/>
            <a:ext cx="3753209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latin typeface="Calibri" panose="020F0502020204030204" pitchFamily="34" charset="0"/>
              </a:rPr>
              <a:t>m</a:t>
            </a:r>
            <a:r>
              <a:rPr lang="de-DE" sz="2800" dirty="0" err="1" smtClean="0">
                <a:latin typeface="Calibri" panose="020F0502020204030204" pitchFamily="34" charset="0"/>
              </a:rPr>
              <a:t>arket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situation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4360" y="3450752"/>
            <a:ext cx="4456112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latin typeface="Calibri" panose="020F0502020204030204" pitchFamily="34" charset="0"/>
              </a:rPr>
              <a:t>structural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changes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51519" y="1499252"/>
            <a:ext cx="3240360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latin typeface="Calibri" panose="020F0502020204030204" pitchFamily="34" charset="0"/>
              </a:rPr>
              <a:t>a</a:t>
            </a:r>
            <a:r>
              <a:rPr lang="de-DE" sz="2800" dirty="0" err="1" smtClean="0">
                <a:latin typeface="Calibri" panose="020F0502020204030204" pitchFamily="34" charset="0"/>
              </a:rPr>
              <a:t>nimal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health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851920" y="5596741"/>
            <a:ext cx="4608513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smtClean="0">
                <a:latin typeface="Calibri" panose="020F0502020204030204" pitchFamily="34" charset="0"/>
              </a:rPr>
              <a:t>consumer </a:t>
            </a:r>
            <a:r>
              <a:rPr lang="de-DE" sz="2800" dirty="0" err="1" smtClean="0">
                <a:latin typeface="Calibri" panose="020F0502020204030204" pitchFamily="34" charset="0"/>
              </a:rPr>
              <a:t>demands</a:t>
            </a:r>
            <a:endParaRPr lang="de-D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r="14391"/>
          <a:stretch/>
        </p:blipFill>
        <p:spPr>
          <a:xfrm rot="5400000">
            <a:off x="3410685" y="2997347"/>
            <a:ext cx="3355872" cy="277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en-GB" dirty="0" smtClean="0"/>
              <a:t>demands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6" y="1340768"/>
            <a:ext cx="378278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54" y="4682192"/>
            <a:ext cx="3171825" cy="2109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99252"/>
            <a:ext cx="2408885" cy="241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3" y="4206495"/>
            <a:ext cx="2366462" cy="239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lipse 2"/>
          <p:cNvSpPr/>
          <p:nvPr/>
        </p:nvSpPr>
        <p:spPr>
          <a:xfrm>
            <a:off x="576365" y="4682192"/>
            <a:ext cx="4168080" cy="936104"/>
          </a:xfrm>
          <a:prstGeom prst="ellipse">
            <a:avLst/>
          </a:prstGeom>
          <a:solidFill>
            <a:srgbClr val="3F8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Political conditions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491880" y="2240868"/>
            <a:ext cx="3456384" cy="936104"/>
          </a:xfrm>
          <a:prstGeom prst="ellipse">
            <a:avLst/>
          </a:prstGeom>
          <a:solidFill>
            <a:srgbClr val="3F8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Economical benefit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51519" y="3272072"/>
            <a:ext cx="3753209" cy="936104"/>
          </a:xfrm>
          <a:prstGeom prst="ellipse">
            <a:avLst/>
          </a:prstGeom>
          <a:solidFill>
            <a:srgbClr val="3F8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Image of beef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4360" y="3450752"/>
            <a:ext cx="4456112" cy="936104"/>
          </a:xfrm>
          <a:prstGeom prst="ellipse">
            <a:avLst/>
          </a:prstGeom>
          <a:solidFill>
            <a:srgbClr val="3F8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Sustainable production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51519" y="1499252"/>
            <a:ext cx="3240360" cy="936104"/>
          </a:xfrm>
          <a:prstGeom prst="ellipse">
            <a:avLst/>
          </a:prstGeom>
          <a:solidFill>
            <a:srgbClr val="3F8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Size of population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851920" y="5596741"/>
            <a:ext cx="4608513" cy="936104"/>
          </a:xfrm>
          <a:prstGeom prst="ellipse">
            <a:avLst/>
          </a:prstGeom>
          <a:solidFill>
            <a:srgbClr val="3F8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Preservation of cultural heritage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r="14391"/>
          <a:stretch/>
        </p:blipFill>
        <p:spPr>
          <a:xfrm rot="5400000">
            <a:off x="3410685" y="2997347"/>
            <a:ext cx="3355872" cy="277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6" y="1340768"/>
            <a:ext cx="378278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54" y="4682192"/>
            <a:ext cx="3171825" cy="2109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99252"/>
            <a:ext cx="2408885" cy="241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3" y="4206495"/>
            <a:ext cx="2366462" cy="239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lipse 2"/>
          <p:cNvSpPr/>
          <p:nvPr/>
        </p:nvSpPr>
        <p:spPr>
          <a:xfrm>
            <a:off x="576365" y="4682192"/>
            <a:ext cx="4168080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smtClean="0">
                <a:latin typeface="Calibri" panose="020F0502020204030204" pitchFamily="34" charset="0"/>
              </a:rPr>
              <a:t>political </a:t>
            </a:r>
            <a:r>
              <a:rPr lang="de-DE" sz="2800" dirty="0" err="1" smtClean="0">
                <a:latin typeface="Calibri" panose="020F0502020204030204" pitchFamily="34" charset="0"/>
              </a:rPr>
              <a:t>conditions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491880" y="2240868"/>
            <a:ext cx="3456384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latin typeface="Calibri" panose="020F0502020204030204" pitchFamily="34" charset="0"/>
              </a:rPr>
              <a:t>Economical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benefit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51519" y="3272072"/>
            <a:ext cx="3753209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Calibri" panose="020F0502020204030204" pitchFamily="34" charset="0"/>
              </a:rPr>
              <a:t>Image </a:t>
            </a:r>
            <a:r>
              <a:rPr lang="de-DE" sz="2800" dirty="0" err="1" smtClean="0">
                <a:latin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beef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4360" y="3450752"/>
            <a:ext cx="4456112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latin typeface="Calibri" panose="020F0502020204030204" pitchFamily="34" charset="0"/>
              </a:rPr>
              <a:t>Sustainable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production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51519" y="1499252"/>
            <a:ext cx="3240360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Calibri" panose="020F0502020204030204" pitchFamily="34" charset="0"/>
              </a:rPr>
              <a:t>Size </a:t>
            </a:r>
            <a:r>
              <a:rPr lang="de-DE" sz="2800" dirty="0" err="1" smtClean="0">
                <a:latin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population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851920" y="5596741"/>
            <a:ext cx="4608513" cy="936104"/>
          </a:xfrm>
          <a:prstGeom prst="ellipse">
            <a:avLst/>
          </a:prstGeom>
          <a:solidFill>
            <a:srgbClr val="00A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latin typeface="Calibri" panose="020F0502020204030204" pitchFamily="34" charset="0"/>
              </a:rPr>
              <a:t>Preservation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cultural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heritage</a:t>
            </a:r>
            <a:endParaRPr lang="de-D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Welcome </a:t>
            </a:r>
            <a:r>
              <a:rPr lang="de-DE" dirty="0" err="1" smtClean="0"/>
              <a:t>to</a:t>
            </a:r>
            <a:r>
              <a:rPr lang="de-DE" dirty="0" smtClean="0"/>
              <a:t> Germany!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8856" r="18060" b="22587"/>
          <a:stretch/>
        </p:blipFill>
        <p:spPr>
          <a:xfrm>
            <a:off x="1259632" y="1412776"/>
            <a:ext cx="7001302" cy="333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0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 husbandry is the main source of income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Germany half </a:t>
            </a:r>
            <a:r>
              <a:rPr lang="en-US" sz="2800" dirty="0"/>
              <a:t>of the </a:t>
            </a:r>
            <a:r>
              <a:rPr lang="en-US" sz="2800" dirty="0" smtClean="0"/>
              <a:t>farms are </a:t>
            </a:r>
            <a:r>
              <a:rPr lang="en-GB" sz="2800" dirty="0" smtClean="0"/>
              <a:t>specialised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livestock</a:t>
            </a:r>
          </a:p>
          <a:p>
            <a:endParaRPr lang="en-US" sz="2800" dirty="0"/>
          </a:p>
          <a:p>
            <a:r>
              <a:rPr lang="en-GB" sz="2800" dirty="0" smtClean="0"/>
              <a:t>main </a:t>
            </a:r>
            <a:r>
              <a:rPr lang="en-GB" sz="2800" dirty="0"/>
              <a:t>group (&gt; 25 %) are dairy farmer</a:t>
            </a:r>
          </a:p>
          <a:p>
            <a:endParaRPr lang="en-US" sz="2800" dirty="0" smtClean="0"/>
          </a:p>
          <a:p>
            <a:r>
              <a:rPr lang="en-US" sz="2800" dirty="0" smtClean="0"/>
              <a:t>through the </a:t>
            </a:r>
            <a:r>
              <a:rPr lang="en-US" sz="2800" dirty="0"/>
              <a:t>sale of products </a:t>
            </a:r>
            <a:r>
              <a:rPr lang="en-US" sz="2800" dirty="0" smtClean="0"/>
              <a:t>from livestock enterprises, 60 % of revenues in German agriculture are generated</a:t>
            </a:r>
          </a:p>
          <a:p>
            <a:endParaRPr lang="en-US" sz="2800" dirty="0"/>
          </a:p>
          <a:p>
            <a:endParaRPr lang="en-GB" sz="2800" dirty="0"/>
          </a:p>
        </p:txBody>
      </p:sp>
      <p:sp>
        <p:nvSpPr>
          <p:cNvPr id="4" name="Rechteck 3"/>
          <p:cNvSpPr/>
          <p:nvPr/>
        </p:nvSpPr>
        <p:spPr>
          <a:xfrm>
            <a:off x="5868144" y="652534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Federal </a:t>
            </a:r>
            <a:r>
              <a:rPr lang="de-DE" sz="1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Ministry</a:t>
            </a:r>
            <a:r>
              <a:rPr lang="de-DE" sz="1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de-DE" sz="1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Food </a:t>
            </a:r>
            <a:r>
              <a:rPr lang="de-DE" sz="1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Agriculture</a:t>
            </a:r>
            <a:r>
              <a:rPr lang="de-DE" sz="1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2010</a:t>
            </a:r>
            <a:endParaRPr lang="de-DE" sz="1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Cattle stock in Germany</a:t>
            </a:r>
            <a:endParaRPr lang="en-GB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51520" y="1268760"/>
            <a:ext cx="4320480" cy="5400600"/>
            <a:chOff x="251520" y="1268760"/>
            <a:chExt cx="4320480" cy="540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6" t="7096" r="32196" b="12256"/>
            <a:stretch/>
          </p:blipFill>
          <p:spPr bwMode="auto">
            <a:xfrm>
              <a:off x="741854" y="1268760"/>
              <a:ext cx="383014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1043608" y="1340768"/>
              <a:ext cx="316835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2010</a:t>
              </a:r>
              <a:endParaRPr lang="de-DE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251520" y="6381328"/>
              <a:ext cx="316835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0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Federal Statistical Office, 2011</a:t>
              </a:r>
              <a:endParaRPr lang="de-DE" sz="100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467544" y="1628800"/>
              <a:ext cx="1368152" cy="177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600" dirty="0" err="1" smtClean="0">
                  <a:solidFill>
                    <a:schemeClr val="tx1"/>
                  </a:solidFill>
                </a:rPr>
                <a:t>Cattle</a:t>
              </a:r>
              <a:r>
                <a:rPr lang="de-DE" sz="600" dirty="0" smtClean="0">
                  <a:solidFill>
                    <a:schemeClr val="tx1"/>
                  </a:solidFill>
                </a:rPr>
                <a:t> per 100 ha </a:t>
              </a:r>
              <a:r>
                <a:rPr lang="de-DE" sz="600" dirty="0" err="1" smtClean="0">
                  <a:solidFill>
                    <a:schemeClr val="tx1"/>
                  </a:solidFill>
                </a:rPr>
                <a:t>agricultural</a:t>
              </a:r>
              <a:r>
                <a:rPr lang="de-DE" sz="600" dirty="0" smtClean="0">
                  <a:solidFill>
                    <a:schemeClr val="tx1"/>
                  </a:solidFill>
                </a:rPr>
                <a:t> </a:t>
              </a:r>
              <a:r>
                <a:rPr lang="de-DE" sz="600" dirty="0" err="1" smtClean="0">
                  <a:solidFill>
                    <a:schemeClr val="tx1"/>
                  </a:solidFill>
                </a:rPr>
                <a:t>area</a:t>
              </a:r>
              <a:endParaRPr lang="de-DE" sz="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67544" y="2332318"/>
              <a:ext cx="1368152" cy="177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600" dirty="0">
                <a:solidFill>
                  <a:schemeClr val="tx1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1029527" y="1767550"/>
              <a:ext cx="806169" cy="653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500" dirty="0" smtClean="0">
                  <a:solidFill>
                    <a:schemeClr val="tx1"/>
                  </a:solidFill>
                </a:rPr>
                <a:t>0 – 30</a:t>
              </a:r>
            </a:p>
            <a:p>
              <a:r>
                <a:rPr lang="de-DE" sz="500" dirty="0" smtClean="0">
                  <a:solidFill>
                    <a:schemeClr val="tx1"/>
                  </a:solidFill>
                </a:rPr>
                <a:t>30 – 60</a:t>
              </a:r>
            </a:p>
            <a:p>
              <a:r>
                <a:rPr lang="de-DE" sz="500" dirty="0" smtClean="0">
                  <a:solidFill>
                    <a:schemeClr val="tx1"/>
                  </a:solidFill>
                </a:rPr>
                <a:t>60 – 90</a:t>
              </a:r>
            </a:p>
            <a:p>
              <a:r>
                <a:rPr lang="de-DE" sz="500" dirty="0" smtClean="0">
                  <a:solidFill>
                    <a:schemeClr val="tx1"/>
                  </a:solidFill>
                </a:rPr>
                <a:t>90 – 120</a:t>
              </a:r>
            </a:p>
            <a:p>
              <a:r>
                <a:rPr lang="de-DE" sz="500" dirty="0" smtClean="0">
                  <a:solidFill>
                    <a:schemeClr val="tx1"/>
                  </a:solidFill>
                </a:rPr>
                <a:t>120 </a:t>
              </a:r>
              <a:r>
                <a:rPr lang="de-DE" sz="500" dirty="0" err="1" smtClean="0">
                  <a:solidFill>
                    <a:schemeClr val="tx1"/>
                  </a:solidFill>
                </a:rPr>
                <a:t>and</a:t>
              </a:r>
              <a:r>
                <a:rPr lang="de-DE" sz="500" dirty="0" smtClean="0">
                  <a:solidFill>
                    <a:schemeClr val="tx1"/>
                  </a:solidFill>
                </a:rPr>
                <a:t> </a:t>
              </a:r>
              <a:r>
                <a:rPr lang="de-DE" sz="500" dirty="0" err="1" smtClean="0">
                  <a:solidFill>
                    <a:schemeClr val="tx1"/>
                  </a:solidFill>
                </a:rPr>
                <a:t>more</a:t>
              </a:r>
              <a:endParaRPr lang="de-DE" sz="500" dirty="0" smtClean="0">
                <a:solidFill>
                  <a:schemeClr val="tx1"/>
                </a:solidFill>
              </a:endParaRPr>
            </a:p>
            <a:p>
              <a:r>
                <a:rPr lang="de-DE" sz="500" dirty="0" err="1" smtClean="0">
                  <a:solidFill>
                    <a:schemeClr val="tx1"/>
                  </a:solidFill>
                </a:rPr>
                <a:t>No</a:t>
              </a:r>
              <a:r>
                <a:rPr lang="de-DE" sz="500" dirty="0" smtClean="0">
                  <a:solidFill>
                    <a:schemeClr val="tx1"/>
                  </a:solidFill>
                </a:rPr>
                <a:t> </a:t>
              </a:r>
              <a:r>
                <a:rPr lang="de-DE" sz="500" dirty="0" err="1" smtClean="0">
                  <a:solidFill>
                    <a:schemeClr val="tx1"/>
                  </a:solidFill>
                </a:rPr>
                <a:t>information</a:t>
              </a:r>
              <a:r>
                <a:rPr lang="de-DE" sz="500" dirty="0" smtClean="0">
                  <a:solidFill>
                    <a:schemeClr val="tx1"/>
                  </a:solidFill>
                </a:rPr>
                <a:t> </a:t>
              </a:r>
              <a:r>
                <a:rPr lang="de-DE" sz="500" dirty="0" err="1" smtClean="0">
                  <a:solidFill>
                    <a:schemeClr val="tx1"/>
                  </a:solidFill>
                </a:rPr>
                <a:t>available</a:t>
              </a:r>
              <a:endParaRPr lang="de-DE" sz="5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 rot="18604115">
            <a:off x="516752" y="2325648"/>
            <a:ext cx="2637889" cy="945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 rot="20252422">
            <a:off x="1781484" y="5265162"/>
            <a:ext cx="2637889" cy="945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716016" y="1717370"/>
            <a:ext cx="4248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</a:rPr>
              <a:t>Main areas for cattle management in Germany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GB" sz="2400" dirty="0" smtClean="0">
                <a:latin typeface="Calibri" panose="020F0502020204030204" pitchFamily="34" charset="0"/>
              </a:rPr>
              <a:t>Lower Saxony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GB" sz="2400" dirty="0" smtClean="0">
                <a:latin typeface="Calibri" panose="020F0502020204030204" pitchFamily="34" charset="0"/>
              </a:rPr>
              <a:t>North Rhine-Westphalia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GB" sz="2400" dirty="0" smtClean="0">
                <a:latin typeface="Calibri" panose="020F0502020204030204" pitchFamily="34" charset="0"/>
              </a:rPr>
              <a:t>Bavaria</a:t>
            </a:r>
          </a:p>
        </p:txBody>
      </p:sp>
    </p:spTree>
    <p:extLst>
      <p:ext uri="{BB962C8B-B14F-4D97-AF65-F5344CB8AC3E}">
        <p14:creationId xmlns:p14="http://schemas.microsoft.com/office/powerpoint/2010/main" val="33700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Cattle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in Germany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523633"/>
              </p:ext>
            </p:extLst>
          </p:nvPr>
        </p:nvGraphicFramePr>
        <p:xfrm>
          <a:off x="457200" y="1628775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chtungspfeil 6"/>
          <p:cNvSpPr/>
          <p:nvPr/>
        </p:nvSpPr>
        <p:spPr>
          <a:xfrm rot="1336360">
            <a:off x="5116680" y="1483247"/>
            <a:ext cx="2880320" cy="1161333"/>
          </a:xfrm>
          <a:prstGeom prst="homePlate">
            <a:avLst/>
          </a:prstGeom>
          <a:solidFill>
            <a:srgbClr val="A9E559"/>
          </a:solidFill>
          <a:ln>
            <a:solidFill>
              <a:srgbClr val="619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12.5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million cattle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4.2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million dairy cows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700.000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other cows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68144" y="652534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000" i="1" dirty="0">
                <a:solidFill>
                  <a:schemeClr val="tx1"/>
                </a:solidFill>
                <a:latin typeface="Calibri" panose="020F0502020204030204" pitchFamily="34" charset="0"/>
              </a:rPr>
              <a:t>Federal Statistical Office, </a:t>
            </a:r>
            <a:r>
              <a:rPr lang="de-DE" sz="1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2013</a:t>
            </a:r>
            <a:endParaRPr lang="de-DE" sz="1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in </a:t>
            </a:r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4241044"/>
              </p:ext>
            </p:extLst>
          </p:nvPr>
        </p:nvGraphicFramePr>
        <p:xfrm>
          <a:off x="457200" y="1628775"/>
          <a:ext cx="4038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Inhaltsplatzhalt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7184054"/>
              </p:ext>
            </p:extLst>
          </p:nvPr>
        </p:nvGraphicFramePr>
        <p:xfrm>
          <a:off x="4648200" y="1628775"/>
          <a:ext cx="4038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chtungspfeil 11"/>
          <p:cNvSpPr/>
          <p:nvPr/>
        </p:nvSpPr>
        <p:spPr>
          <a:xfrm rot="2090673">
            <a:off x="5676095" y="2015115"/>
            <a:ext cx="2837824" cy="409223"/>
          </a:xfrm>
          <a:prstGeom prst="homePlate">
            <a:avLst/>
          </a:prstGeom>
          <a:solidFill>
            <a:srgbClr val="A9E559"/>
          </a:solidFill>
          <a:ln>
            <a:solidFill>
              <a:srgbClr val="619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12.5 million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cattle in 2013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ichtungspfeil 12"/>
          <p:cNvSpPr/>
          <p:nvPr/>
        </p:nvSpPr>
        <p:spPr>
          <a:xfrm rot="2090673">
            <a:off x="1464971" y="2096994"/>
            <a:ext cx="3029714" cy="409223"/>
          </a:xfrm>
          <a:prstGeom prst="homePlate">
            <a:avLst/>
          </a:prstGeom>
          <a:solidFill>
            <a:srgbClr val="A9E559"/>
          </a:solidFill>
          <a:ln>
            <a:solidFill>
              <a:srgbClr val="619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161.500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cattle  farms in 2013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64.000 </a:t>
            </a:r>
            <a:r>
              <a:rPr lang="de-DE" dirty="0" err="1" smtClean="0"/>
              <a:t>animals</a:t>
            </a:r>
            <a:r>
              <a:rPr lang="de-DE" dirty="0" smtClean="0"/>
              <a:t> in </a:t>
            </a:r>
            <a:r>
              <a:rPr lang="de-DE" dirty="0" err="1" smtClean="0"/>
              <a:t>beef</a:t>
            </a:r>
            <a:r>
              <a:rPr lang="de-DE" dirty="0" smtClean="0"/>
              <a:t> </a:t>
            </a:r>
            <a:r>
              <a:rPr lang="de-DE" dirty="0" err="1" smtClean="0"/>
              <a:t>breeds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25159"/>
              </p:ext>
            </p:extLst>
          </p:nvPr>
        </p:nvGraphicFramePr>
        <p:xfrm>
          <a:off x="457200" y="1916832"/>
          <a:ext cx="8229600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2304256"/>
                <a:gridCol w="1810544"/>
              </a:tblGrid>
              <a:tr h="416049">
                <a:tc>
                  <a:txBody>
                    <a:bodyPr/>
                    <a:lstStyle/>
                    <a:p>
                      <a:r>
                        <a:rPr lang="en-GB" sz="2400" noProof="0" dirty="0" smtClean="0">
                          <a:latin typeface="Calibri" panose="020F0502020204030204" pitchFamily="34" charset="0"/>
                        </a:rPr>
                        <a:t>Dairy cows</a:t>
                      </a:r>
                      <a:endParaRPr lang="en-GB" sz="2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>
                          <a:latin typeface="Calibri" panose="020F0502020204030204" pitchFamily="34" charset="0"/>
                        </a:rPr>
                        <a:t>4.2 million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AB4"/>
                    </a:solidFill>
                  </a:tcPr>
                </a:tc>
              </a:tr>
              <a:tr h="416049">
                <a:tc>
                  <a:txBody>
                    <a:bodyPr/>
                    <a:lstStyle/>
                    <a:p>
                      <a:r>
                        <a:rPr lang="en-GB" sz="2400" b="1" noProof="0" dirty="0" smtClean="0">
                          <a:latin typeface="Calibri" panose="020F0502020204030204" pitchFamily="34" charset="0"/>
                        </a:rPr>
                        <a:t>Monthly recorded cows (DHI)</a:t>
                      </a:r>
                      <a:endParaRPr lang="en-GB" sz="2400" b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b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noProof="0" dirty="0" smtClean="0">
                          <a:latin typeface="Calibri" panose="020F0502020204030204" pitchFamily="34" charset="0"/>
                        </a:rPr>
                        <a:t>3.6 million</a:t>
                      </a:r>
                      <a:endParaRPr lang="en-GB" sz="2400" b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49">
                <a:tc>
                  <a:txBody>
                    <a:bodyPr/>
                    <a:lstStyle/>
                    <a:p>
                      <a:r>
                        <a:rPr lang="en-GB" sz="2400" b="1" noProof="0" dirty="0" err="1" smtClean="0">
                          <a:latin typeface="Calibri" panose="020F0502020204030204" pitchFamily="34" charset="0"/>
                        </a:rPr>
                        <a:t>Herdbook</a:t>
                      </a:r>
                      <a:r>
                        <a:rPr lang="en-GB" sz="2400" b="1" noProof="0" dirty="0" smtClean="0">
                          <a:latin typeface="Calibri" panose="020F0502020204030204" pitchFamily="34" charset="0"/>
                        </a:rPr>
                        <a:t> cattle</a:t>
                      </a:r>
                      <a:endParaRPr lang="en-GB" sz="2400" b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b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noProof="0" dirty="0" smtClean="0">
                          <a:latin typeface="Calibri" panose="020F0502020204030204" pitchFamily="34" charset="0"/>
                        </a:rPr>
                        <a:t>2.7 million</a:t>
                      </a:r>
                      <a:endParaRPr lang="en-GB" sz="2400" b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AB4"/>
                    </a:solidFill>
                  </a:tcPr>
                </a:tc>
              </a:tr>
              <a:tr h="416049"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Holstein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1.780.000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6049"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err="1" smtClean="0">
                          <a:latin typeface="Calibri" panose="020F0502020204030204" pitchFamily="34" charset="0"/>
                        </a:rPr>
                        <a:t>Fleckvieh</a:t>
                      </a:r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/Simmental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718.000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1FAB4"/>
                    </a:solidFill>
                  </a:tcPr>
                </a:tc>
              </a:tr>
              <a:tr h="416049"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Brown</a:t>
                      </a:r>
                      <a:r>
                        <a:rPr lang="en-GB" sz="2400" i="1" baseline="0" noProof="0" dirty="0" smtClean="0">
                          <a:latin typeface="Calibri" panose="020F0502020204030204" pitchFamily="34" charset="0"/>
                        </a:rPr>
                        <a:t> Swiss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149.000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6049"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Rare Breeds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18.000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1FA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1FAB4"/>
                    </a:solidFill>
                  </a:tcPr>
                </a:tc>
              </a:tr>
              <a:tr h="416049"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Beef Breeds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i="1" noProof="0" dirty="0" smtClean="0">
                          <a:latin typeface="Calibri" panose="020F0502020204030204" pitchFamily="34" charset="0"/>
                        </a:rPr>
                        <a:t>64.000</a:t>
                      </a:r>
                      <a:endParaRPr lang="en-GB" sz="2400" i="1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Galloways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Around </a:t>
            </a:r>
            <a:r>
              <a:rPr lang="en-GB" sz="2800" dirty="0"/>
              <a:t>4.000 Galloway breeding animals</a:t>
            </a:r>
          </a:p>
          <a:p>
            <a:endParaRPr lang="en-GB" sz="2800" dirty="0"/>
          </a:p>
          <a:p>
            <a:r>
              <a:rPr lang="en-GB" sz="2800" dirty="0" smtClean="0"/>
              <a:t>Characteristics of the breed</a:t>
            </a:r>
          </a:p>
          <a:p>
            <a:pPr lvl="1"/>
            <a:endParaRPr lang="en-GB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Calm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Reproductive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Long lasting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Tolerant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Resistant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Polled</a:t>
            </a:r>
          </a:p>
          <a:p>
            <a:pPr marL="457200" lvl="1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496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breed</a:t>
            </a:r>
            <a:r>
              <a:rPr lang="de-DE" dirty="0" smtClean="0"/>
              <a:t> – different </a:t>
            </a:r>
            <a:r>
              <a:rPr lang="de-DE" dirty="0" err="1" smtClean="0"/>
              <a:t>colours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BDF breeding objective</a:t>
            </a:r>
          </a:p>
          <a:p>
            <a:endParaRPr lang="en-GB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/>
              <a:t>One colour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/>
              <a:t>White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/>
              <a:t>Belted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err="1" smtClean="0"/>
              <a:t>Rigget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8119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 Vorlage">
  <a:themeElements>
    <a:clrScheme name="ADR Standard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DR Standard 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R Standard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Standard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Standard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Standard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Standard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Standard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Standard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Standard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Standard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Standard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Standard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Standard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 Vorlage</Template>
  <TotalTime>0</TotalTime>
  <Words>304</Words>
  <Application>Microsoft Office PowerPoint</Application>
  <PresentationFormat>Bildschirmpräsentation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Calibri</vt:lpstr>
      <vt:lpstr>Symbol</vt:lpstr>
      <vt:lpstr>ADR Vorlage</vt:lpstr>
      <vt:lpstr>Cattle Breeding in Germany</vt:lpstr>
      <vt:lpstr>Welcome to Germany!</vt:lpstr>
      <vt:lpstr>Animal husbandry is the main source of income</vt:lpstr>
      <vt:lpstr>Cattle stock in Germany</vt:lpstr>
      <vt:lpstr>Cattle production in Germany</vt:lpstr>
      <vt:lpstr>Structural change in dairy industry</vt:lpstr>
      <vt:lpstr>64.000 animals in beef breeds</vt:lpstr>
      <vt:lpstr>Galloways in Germany</vt:lpstr>
      <vt:lpstr>One breed – different colours</vt:lpstr>
      <vt:lpstr>Different code for breeds</vt:lpstr>
      <vt:lpstr>Future demands</vt:lpstr>
      <vt:lpstr>Future demands</vt:lpstr>
      <vt:lpstr>Thank you for your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Cattle Breeding in Germany</dc:title>
  <dc:creator>Bianca Lind</dc:creator>
  <cp:lastModifiedBy>Bianca Lind</cp:lastModifiedBy>
  <cp:revision>54</cp:revision>
  <cp:lastPrinted>2014-03-10T07:02:19Z</cp:lastPrinted>
  <dcterms:created xsi:type="dcterms:W3CDTF">2014-05-08T08:41:07Z</dcterms:created>
  <dcterms:modified xsi:type="dcterms:W3CDTF">2014-10-20T09:29:12Z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000800363d0000000000010242300207f6000400038000</vt:lpwstr>
  </property>
</Properties>
</file>